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303" r:id="rId4"/>
    <p:sldId id="304" r:id="rId5"/>
    <p:sldId id="263" r:id="rId6"/>
    <p:sldId id="258" r:id="rId7"/>
    <p:sldId id="300" r:id="rId8"/>
    <p:sldId id="264" r:id="rId9"/>
    <p:sldId id="296" r:id="rId10"/>
    <p:sldId id="297" r:id="rId11"/>
    <p:sldId id="298" r:id="rId12"/>
    <p:sldId id="299" r:id="rId13"/>
    <p:sldId id="267" r:id="rId14"/>
    <p:sldId id="301" r:id="rId15"/>
    <p:sldId id="302" r:id="rId16"/>
    <p:sldId id="278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ria Sans" pitchFamily="2" charset="77"/>
      <p:regular r:id="rId23"/>
      <p:bold r:id="rId24"/>
      <p:italic r:id="rId25"/>
      <p:boldItalic r:id="rId26"/>
    </p:embeddedFont>
    <p:embeddedFont>
      <p:font typeface="Inria Sans Light" pitchFamily="2" charset="77"/>
      <p:regular r:id="rId27"/>
      <p:bold r:id="rId28"/>
      <p:italic r:id="rId29"/>
      <p:boldItalic r:id="rId30"/>
    </p:embeddedFont>
    <p:embeddedFont>
      <p:font typeface="Saira SemiCondensed Medium" pitchFamily="2" charset="77"/>
      <p:regular r:id="rId31"/>
      <p:bold r:id="rId32"/>
      <p:italic r:id="rId33"/>
      <p:boldItalic r:id="rId34"/>
    </p:embeddedFont>
    <p:embeddedFont>
      <p:font typeface="Titillium Web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4EEEFD-7C65-45A0-A129-735926693827}">
  <a:tblStyle styleId="{FD4EEEFD-7C65-45A0-A129-735926693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F52835-A9FA-424B-9A96-7057368ED5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9" autoAdjust="0"/>
    <p:restoredTop sz="94704"/>
  </p:normalViewPr>
  <p:slideViewPr>
    <p:cSldViewPr snapToGrid="0">
      <p:cViewPr varScale="1">
        <p:scale>
          <a:sx n="134" d="100"/>
          <a:sy n="134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3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0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85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29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833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52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79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97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28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459052" y="937638"/>
            <a:ext cx="8225896" cy="3159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itchFamily="34" charset="0"/>
                <a:cs typeface="Times New Roman" panose="02020603050405020304" pitchFamily="18" charset="0"/>
              </a:rPr>
              <a:t>DEPARTMENT OF </a:t>
            </a:r>
            <a:r>
              <a:rPr lang="en-GB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Arial" pitchFamily="34" charset="0"/>
                <a:cs typeface="Times New Roman" panose="02020603050405020304" pitchFamily="18" charset="0"/>
              </a:rPr>
              <a:t>COMPUTER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itchFamily="34" charset="0"/>
                <a:cs typeface="Times New Roman" panose="02020603050405020304" pitchFamily="18" charset="0"/>
              </a:rPr>
              <a:t> SCIENCE AND ENGINEERING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1456;p48">
            <a:extLst>
              <a:ext uri="{FF2B5EF4-FFF2-40B4-BE49-F238E27FC236}">
                <a16:creationId xmlns:a16="http://schemas.microsoft.com/office/drawing/2014/main" id="{4C70DFB0-1C73-CBBF-A057-94DF37C5CB73}"/>
              </a:ext>
            </a:extLst>
          </p:cNvPr>
          <p:cNvGrpSpPr/>
          <p:nvPr/>
        </p:nvGrpSpPr>
        <p:grpSpPr>
          <a:xfrm>
            <a:off x="635075" y="2187762"/>
            <a:ext cx="729268" cy="635267"/>
            <a:chOff x="8843122" y="4420259"/>
            <a:chExt cx="720202" cy="655469"/>
          </a:xfrm>
        </p:grpSpPr>
        <p:sp>
          <p:nvSpPr>
            <p:cNvPr id="3" name="Google Shape;1457;p48">
              <a:extLst>
                <a:ext uri="{FF2B5EF4-FFF2-40B4-BE49-F238E27FC236}">
                  <a16:creationId xmlns:a16="http://schemas.microsoft.com/office/drawing/2014/main" id="{99163A50-6A5A-7E81-83B0-0F4C4AE57E6B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458;p48">
              <a:extLst>
                <a:ext uri="{FF2B5EF4-FFF2-40B4-BE49-F238E27FC236}">
                  <a16:creationId xmlns:a16="http://schemas.microsoft.com/office/drawing/2014/main" id="{F1771F75-2E03-BFCA-F585-238514E0E630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459;p48">
              <a:extLst>
                <a:ext uri="{FF2B5EF4-FFF2-40B4-BE49-F238E27FC236}">
                  <a16:creationId xmlns:a16="http://schemas.microsoft.com/office/drawing/2014/main" id="{075167A7-E90D-103D-3928-CD4626D8E74C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460;p48">
              <a:extLst>
                <a:ext uri="{FF2B5EF4-FFF2-40B4-BE49-F238E27FC236}">
                  <a16:creationId xmlns:a16="http://schemas.microsoft.com/office/drawing/2014/main" id="{C642AB76-CAF0-5D7C-AE0C-A8392CC3FB79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61;p48">
              <a:extLst>
                <a:ext uri="{FF2B5EF4-FFF2-40B4-BE49-F238E27FC236}">
                  <a16:creationId xmlns:a16="http://schemas.microsoft.com/office/drawing/2014/main" id="{8D1ABA62-E8C1-4B10-3F2C-3B461F8ACA49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62;p48">
              <a:extLst>
                <a:ext uri="{FF2B5EF4-FFF2-40B4-BE49-F238E27FC236}">
                  <a16:creationId xmlns:a16="http://schemas.microsoft.com/office/drawing/2014/main" id="{B7A31C5D-4F29-4F42-2EE7-9A51F147EBBE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98;p12">
            <a:extLst>
              <a:ext uri="{FF2B5EF4-FFF2-40B4-BE49-F238E27FC236}">
                <a16:creationId xmlns:a16="http://schemas.microsoft.com/office/drawing/2014/main" id="{7657D7A7-0A9A-E92E-48D8-2194804F41CF}"/>
              </a:ext>
            </a:extLst>
          </p:cNvPr>
          <p:cNvSpPr txBox="1">
            <a:spLocks/>
          </p:cNvSpPr>
          <p:nvPr/>
        </p:nvSpPr>
        <p:spPr>
          <a:xfrm>
            <a:off x="1504054" y="2074253"/>
            <a:ext cx="7284320" cy="85919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</a:rPr>
              <a:t>“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Based IoT Home Automation System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14" name="Google Shape;198;p12">
            <a:extLst>
              <a:ext uri="{FF2B5EF4-FFF2-40B4-BE49-F238E27FC236}">
                <a16:creationId xmlns:a16="http://schemas.microsoft.com/office/drawing/2014/main" id="{1B9E9EE1-05F4-C295-AF1B-3D12A0319D89}"/>
              </a:ext>
            </a:extLst>
          </p:cNvPr>
          <p:cNvSpPr txBox="1">
            <a:spLocks/>
          </p:cNvSpPr>
          <p:nvPr/>
        </p:nvSpPr>
        <p:spPr>
          <a:xfrm>
            <a:off x="2899229" y="1294897"/>
            <a:ext cx="3345542" cy="5135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Condensed Medium"/>
              <a:buNone/>
              <a:defRPr sz="54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I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 Seminar 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EC55C5-6B06-8AC7-C842-3ABAC0A2513B}"/>
              </a:ext>
            </a:extLst>
          </p:cNvPr>
          <p:cNvSpPr txBox="1"/>
          <p:nvPr/>
        </p:nvSpPr>
        <p:spPr>
          <a:xfrm>
            <a:off x="1029682" y="3567429"/>
            <a:ext cx="21615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IN" sz="14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Name:</a:t>
            </a:r>
          </a:p>
          <a:p>
            <a:pPr lvl="0" algn="ctr">
              <a:spcBef>
                <a:spcPts val="600"/>
              </a:spcBef>
            </a:pPr>
            <a:r>
              <a:rPr lang="en-IN" sz="1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lang="en-I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Abdul Razak M S </a:t>
            </a:r>
            <a:r>
              <a:rPr lang="en-IN" baseline="-25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</a:t>
            </a:r>
            <a:endParaRPr lang="en-IN" sz="1400" baseline="-25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39E339-4BFB-DEC5-C7FE-24773C6A7494}"/>
              </a:ext>
            </a:extLst>
          </p:cNvPr>
          <p:cNvSpPr txBox="1"/>
          <p:nvPr/>
        </p:nvSpPr>
        <p:spPr>
          <a:xfrm>
            <a:off x="6038485" y="3567429"/>
            <a:ext cx="264646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 of the Department</a:t>
            </a:r>
            <a:r>
              <a:rPr lang="en-US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sz="1400" b="1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Nirmala C R </a:t>
            </a:r>
            <a:r>
              <a:rPr lang="en-US" sz="1400" baseline="-250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</a:t>
            </a:r>
            <a:endParaRPr lang="en-US" baseline="-25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89BD3-20D9-E3AD-76B9-2C29CCF46970}"/>
              </a:ext>
            </a:extLst>
          </p:cNvPr>
          <p:cNvSpPr txBox="1"/>
          <p:nvPr/>
        </p:nvSpPr>
        <p:spPr>
          <a:xfrm>
            <a:off x="3401568" y="4308953"/>
            <a:ext cx="2414580" cy="56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Jeevan H K (4BD20CS040)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0D726-DDFC-18D7-E243-6D4A93D09902}"/>
              </a:ext>
            </a:extLst>
          </p:cNvPr>
          <p:cNvSpPr txBox="1"/>
          <p:nvPr/>
        </p:nvSpPr>
        <p:spPr>
          <a:xfrm>
            <a:off x="1231326" y="153847"/>
            <a:ext cx="66813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Bapuji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Engineering and Technology, Davangere-577004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837606-2F84-8CE7-A506-DBCE775C41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97" y="-5251"/>
            <a:ext cx="1345744" cy="14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C61CFD-B9C8-4878-5166-2083A1E81E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56" y="-5251"/>
            <a:ext cx="1345744" cy="139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134988" y="216361"/>
            <a:ext cx="3508098" cy="4875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38863" y="884051"/>
            <a:ext cx="4656681" cy="34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 COMMUNICATIONS TECHNOLOGY SELECTION</a:t>
            </a:r>
          </a:p>
        </p:txBody>
      </p:sp>
      <p:sp>
        <p:nvSpPr>
          <p:cNvPr id="3" name="Google Shape;270;p19">
            <a:extLst>
              <a:ext uri="{FF2B5EF4-FFF2-40B4-BE49-F238E27FC236}">
                <a16:creationId xmlns:a16="http://schemas.microsoft.com/office/drawing/2014/main" id="{2E87F3D7-A166-C9F9-8FD8-5D680270EF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4" name="Google Shape;276;p20">
            <a:extLst>
              <a:ext uri="{FF2B5EF4-FFF2-40B4-BE49-F238E27FC236}">
                <a16:creationId xmlns:a16="http://schemas.microsoft.com/office/drawing/2014/main" id="{9D09859B-E77B-6346-2140-6F627A0C399F}"/>
              </a:ext>
            </a:extLst>
          </p:cNvPr>
          <p:cNvSpPr txBox="1">
            <a:spLocks/>
          </p:cNvSpPr>
          <p:nvPr/>
        </p:nvSpPr>
        <p:spPr>
          <a:xfrm>
            <a:off x="2244404" y="3864923"/>
            <a:ext cx="2392910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Operating frequency.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Maximum range.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Maximum data rate.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Encryption.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DE43D-3F0A-C00A-44A8-678F88CE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619" y="2752307"/>
            <a:ext cx="901153" cy="901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10B8F9-151B-1207-8F9A-B211BCC30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79" y="1460719"/>
            <a:ext cx="1247053" cy="885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B7E0B9-9D34-B93F-8172-D1D311405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817"/>
          <a:stretch/>
        </p:blipFill>
        <p:spPr>
          <a:xfrm>
            <a:off x="3135599" y="1181271"/>
            <a:ext cx="2459945" cy="434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93FC02-F9CD-1564-9D83-5D31749E2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086" y="2532121"/>
            <a:ext cx="1446105" cy="1341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83EB94-E7E0-9DB7-E628-7D4C68143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885" y="1242080"/>
            <a:ext cx="1314768" cy="12652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FB2D44-007D-4FC5-7585-8F77123E49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87" b="2358"/>
          <a:stretch/>
        </p:blipFill>
        <p:spPr>
          <a:xfrm>
            <a:off x="4058537" y="1841486"/>
            <a:ext cx="901153" cy="9108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Google Shape;275;p20">
            <a:extLst>
              <a:ext uri="{FF2B5EF4-FFF2-40B4-BE49-F238E27FC236}">
                <a16:creationId xmlns:a16="http://schemas.microsoft.com/office/drawing/2014/main" id="{A4C27CED-740D-C1CA-813C-E03C4974776A}"/>
              </a:ext>
            </a:extLst>
          </p:cNvPr>
          <p:cNvSpPr txBox="1">
            <a:spLocks/>
          </p:cNvSpPr>
          <p:nvPr/>
        </p:nvSpPr>
        <p:spPr>
          <a:xfrm>
            <a:off x="3648399" y="2821033"/>
            <a:ext cx="1721427" cy="48758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2000" dirty="0"/>
              <a:t>BLUETOOTH 5</a:t>
            </a:r>
          </a:p>
        </p:txBody>
      </p:sp>
      <p:sp>
        <p:nvSpPr>
          <p:cNvPr id="27" name="Google Shape;276;p20">
            <a:extLst>
              <a:ext uri="{FF2B5EF4-FFF2-40B4-BE49-F238E27FC236}">
                <a16:creationId xmlns:a16="http://schemas.microsoft.com/office/drawing/2014/main" id="{C8142397-58E3-DB4A-5365-325EE020D4D7}"/>
              </a:ext>
            </a:extLst>
          </p:cNvPr>
          <p:cNvSpPr txBox="1">
            <a:spLocks/>
          </p:cNvSpPr>
          <p:nvPr/>
        </p:nvSpPr>
        <p:spPr>
          <a:xfrm>
            <a:off x="4868848" y="3850716"/>
            <a:ext cx="2214123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Topology.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Latency.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Battery lifetime.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Cost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6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134988" y="216361"/>
            <a:ext cx="3508098" cy="4875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38863" y="884051"/>
            <a:ext cx="4656681" cy="34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 COMMUNICATIONS TECHNOLOGY SELECTION</a:t>
            </a:r>
          </a:p>
        </p:txBody>
      </p:sp>
      <p:sp>
        <p:nvSpPr>
          <p:cNvPr id="3" name="Google Shape;270;p19">
            <a:extLst>
              <a:ext uri="{FF2B5EF4-FFF2-40B4-BE49-F238E27FC236}">
                <a16:creationId xmlns:a16="http://schemas.microsoft.com/office/drawing/2014/main" id="{2E87F3D7-A166-C9F9-8FD8-5D680270EF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9" name="Google Shape;276;p20">
            <a:extLst>
              <a:ext uri="{FF2B5EF4-FFF2-40B4-BE49-F238E27FC236}">
                <a16:creationId xmlns:a16="http://schemas.microsoft.com/office/drawing/2014/main" id="{A57DE834-C6A8-4AB5-F77E-AB2657A90D48}"/>
              </a:ext>
            </a:extLst>
          </p:cNvPr>
          <p:cNvSpPr txBox="1">
            <a:spLocks/>
          </p:cNvSpPr>
          <p:nvPr/>
        </p:nvSpPr>
        <p:spPr>
          <a:xfrm>
            <a:off x="2302843" y="4614109"/>
            <a:ext cx="4656681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US" b="1" dirty="0"/>
              <a:t>Architecture of the Bluetooth Mesh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2AB05-5A07-D930-1472-BE196845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01" y="1404753"/>
            <a:ext cx="6195597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710263" y="872506"/>
            <a:ext cx="5583857" cy="34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SPEECH-RECOGNITION FRAMEWORK SELECTION</a:t>
            </a:r>
          </a:p>
        </p:txBody>
      </p:sp>
      <p:sp>
        <p:nvSpPr>
          <p:cNvPr id="3" name="Google Shape;270;p19">
            <a:extLst>
              <a:ext uri="{FF2B5EF4-FFF2-40B4-BE49-F238E27FC236}">
                <a16:creationId xmlns:a16="http://schemas.microsoft.com/office/drawing/2014/main" id="{2E87F3D7-A166-C9F9-8FD8-5D680270EF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9" name="Google Shape;276;p20">
            <a:extLst>
              <a:ext uri="{FF2B5EF4-FFF2-40B4-BE49-F238E27FC236}">
                <a16:creationId xmlns:a16="http://schemas.microsoft.com/office/drawing/2014/main" id="{A57DE834-C6A8-4AB5-F77E-AB2657A90D48}"/>
              </a:ext>
            </a:extLst>
          </p:cNvPr>
          <p:cNvSpPr txBox="1">
            <a:spLocks/>
          </p:cNvSpPr>
          <p:nvPr/>
        </p:nvSpPr>
        <p:spPr>
          <a:xfrm>
            <a:off x="1517982" y="2047486"/>
            <a:ext cx="1331897" cy="3960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US" sz="2400" b="1" dirty="0" err="1"/>
              <a:t>HuBERT</a:t>
            </a:r>
            <a:r>
              <a:rPr lang="en-US" sz="2400" b="1" dirty="0"/>
              <a:t> </a:t>
            </a:r>
            <a:endParaRPr lang="en-IN" sz="2400" b="1" dirty="0"/>
          </a:p>
        </p:txBody>
      </p:sp>
      <p:sp>
        <p:nvSpPr>
          <p:cNvPr id="2" name="Google Shape;276;p20">
            <a:extLst>
              <a:ext uri="{FF2B5EF4-FFF2-40B4-BE49-F238E27FC236}">
                <a16:creationId xmlns:a16="http://schemas.microsoft.com/office/drawing/2014/main" id="{311F524C-D66F-C966-4E2F-2A5936978231}"/>
              </a:ext>
            </a:extLst>
          </p:cNvPr>
          <p:cNvSpPr txBox="1">
            <a:spLocks/>
          </p:cNvSpPr>
          <p:nvPr/>
        </p:nvSpPr>
        <p:spPr>
          <a:xfrm>
            <a:off x="5849151" y="2050316"/>
            <a:ext cx="1331897" cy="3960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US" sz="2400" b="1" dirty="0"/>
              <a:t>Whisper</a:t>
            </a:r>
            <a:endParaRPr lang="en-IN" sz="2400" b="1" dirty="0"/>
          </a:p>
        </p:txBody>
      </p:sp>
      <p:sp>
        <p:nvSpPr>
          <p:cNvPr id="4" name="Google Shape;276;p20">
            <a:extLst>
              <a:ext uri="{FF2B5EF4-FFF2-40B4-BE49-F238E27FC236}">
                <a16:creationId xmlns:a16="http://schemas.microsoft.com/office/drawing/2014/main" id="{CE18F5A2-ECC5-7F82-1E4C-745F3B375817}"/>
              </a:ext>
            </a:extLst>
          </p:cNvPr>
          <p:cNvSpPr txBox="1">
            <a:spLocks/>
          </p:cNvSpPr>
          <p:nvPr/>
        </p:nvSpPr>
        <p:spPr>
          <a:xfrm>
            <a:off x="3694854" y="2013617"/>
            <a:ext cx="1443188" cy="39604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US" sz="2400" b="1" dirty="0"/>
              <a:t>Wav2Vec2</a:t>
            </a:r>
            <a:endParaRPr lang="en-IN" sz="2400" b="1" dirty="0"/>
          </a:p>
        </p:txBody>
      </p:sp>
      <p:sp>
        <p:nvSpPr>
          <p:cNvPr id="13" name="Google Shape;276;p20">
            <a:extLst>
              <a:ext uri="{FF2B5EF4-FFF2-40B4-BE49-F238E27FC236}">
                <a16:creationId xmlns:a16="http://schemas.microsoft.com/office/drawing/2014/main" id="{F9ACF402-89BC-7A78-E723-4F96DF8AD120}"/>
              </a:ext>
            </a:extLst>
          </p:cNvPr>
          <p:cNvSpPr txBox="1">
            <a:spLocks/>
          </p:cNvSpPr>
          <p:nvPr/>
        </p:nvSpPr>
        <p:spPr>
          <a:xfrm>
            <a:off x="1517982" y="3277912"/>
            <a:ext cx="7012259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Self-supervised speech recognition model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Pre-training large-scale speech representation framework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Developed by Facebook AI Research, Google.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Maintain stable performance even under varying conditions</a:t>
            </a:r>
            <a:endParaRPr lang="en-IN" dirty="0">
              <a:latin typeface="Inria Sans Light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ADA889-0702-1444-534C-54CC93B3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52" y="299810"/>
            <a:ext cx="1331897" cy="13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75;p20">
            <a:extLst>
              <a:ext uri="{FF2B5EF4-FFF2-40B4-BE49-F238E27FC236}">
                <a16:creationId xmlns:a16="http://schemas.microsoft.com/office/drawing/2014/main" id="{8EA90A19-2961-846C-779B-4613B16B3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988" y="216361"/>
            <a:ext cx="3508098" cy="4875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66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155564" y="267678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  <a:endParaRPr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285;p21">
            <a:extLst>
              <a:ext uri="{FF2B5EF4-FFF2-40B4-BE49-F238E27FC236}">
                <a16:creationId xmlns:a16="http://schemas.microsoft.com/office/drawing/2014/main" id="{11720FE5-8ED9-CFCE-236E-5BBB757270DA}"/>
              </a:ext>
            </a:extLst>
          </p:cNvPr>
          <p:cNvSpPr txBox="1">
            <a:spLocks/>
          </p:cNvSpPr>
          <p:nvPr/>
        </p:nvSpPr>
        <p:spPr>
          <a:xfrm>
            <a:off x="469627" y="1437531"/>
            <a:ext cx="8204745" cy="3778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u="sng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B</a:t>
            </a:r>
            <a:r>
              <a:rPr lang="en-US" sz="1600" b="1" i="0" u="sng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enefits to elderly individuals</a:t>
            </a:r>
            <a:r>
              <a:rPr lang="en-US" sz="1600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: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Improved accessibility, independence, safety, convenience, and social connectivity, ultimately enhancing their overall well-being and quality of life.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u="sng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Offline Voice Commands</a:t>
            </a:r>
            <a:r>
              <a:rPr lang="en-US" sz="1600" b="1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sz="1600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: Voice commands can be processed locally without internet connectivity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i="0" u="sng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Edge Operation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: The system operates exclusively at the edge without the need for an internet connection.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i="0" u="sng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Minimal Infrastructure Deployment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: It does not rely on complex cloud-based solutions.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i="0" u="sng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Fast and Efficient Response Times 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:Ensures timely interaction and control of IoT devices, enhancing user experience and convenience</a:t>
            </a:r>
            <a:endParaRPr lang="en-US" sz="1600" dirty="0">
              <a:solidFill>
                <a:srgbClr val="ECECEC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1" i="0" u="sng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Privacy Protection</a:t>
            </a:r>
            <a:r>
              <a:rPr lang="en-US" sz="1600" b="1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: Users can have greater confidence in the security and privacy of their personal information.</a:t>
            </a:r>
            <a:endParaRPr lang="en-US" sz="1600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AA5C95-2894-C7CC-06E3-51A3ECFDB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19" y="267678"/>
            <a:ext cx="794919" cy="7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9F05FD-2DB7-C09E-3490-56898F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19" y="-243412"/>
            <a:ext cx="2468561" cy="19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E62D28-B095-8C47-586A-1BA024039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34" y="225809"/>
            <a:ext cx="1165860" cy="9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155564" y="267678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latin typeface="Saira SemiCondensed Medium" panose="020B0604020202020204" charset="0"/>
                <a:cs typeface="Saira SemiCondensed Medium" panose="020B0604020202020204" charset="0"/>
              </a:rPr>
              <a:t>14</a:t>
            </a:fld>
            <a:endParaRPr sz="180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sp>
        <p:nvSpPr>
          <p:cNvPr id="2" name="Google Shape;285;p21">
            <a:extLst>
              <a:ext uri="{FF2B5EF4-FFF2-40B4-BE49-F238E27FC236}">
                <a16:creationId xmlns:a16="http://schemas.microsoft.com/office/drawing/2014/main" id="{11720FE5-8ED9-CFCE-236E-5BBB757270DA}"/>
              </a:ext>
            </a:extLst>
          </p:cNvPr>
          <p:cNvSpPr txBox="1">
            <a:spLocks/>
          </p:cNvSpPr>
          <p:nvPr/>
        </p:nvSpPr>
        <p:spPr>
          <a:xfrm>
            <a:off x="883284" y="1603467"/>
            <a:ext cx="3742055" cy="26772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Elderly Care Facilities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Home Healthcare</a:t>
            </a:r>
            <a:endParaRPr lang="en-IN" sz="2000" dirty="0">
              <a:solidFill>
                <a:srgbClr val="ECECEC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Accessible Smart Homes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Community Centers and Senior Centers</a:t>
            </a:r>
            <a:endParaRPr lang="en-US" sz="2000" dirty="0">
              <a:solidFill>
                <a:srgbClr val="ECECEC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Rural and Remote Communities</a:t>
            </a:r>
            <a:endParaRPr lang="en-US" sz="2000" i="0" dirty="0">
              <a:solidFill>
                <a:srgbClr val="ECECEC"/>
              </a:solidFill>
              <a:effectLst/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Smart Cities</a:t>
            </a:r>
          </a:p>
        </p:txBody>
      </p:sp>
      <p:sp>
        <p:nvSpPr>
          <p:cNvPr id="3" name="Google Shape;285;p21">
            <a:extLst>
              <a:ext uri="{FF2B5EF4-FFF2-40B4-BE49-F238E27FC236}">
                <a16:creationId xmlns:a16="http://schemas.microsoft.com/office/drawing/2014/main" id="{7E1DDC55-E2F0-B12C-E7F8-E4BA69274D1D}"/>
              </a:ext>
            </a:extLst>
          </p:cNvPr>
          <p:cNvSpPr txBox="1">
            <a:spLocks/>
          </p:cNvSpPr>
          <p:nvPr/>
        </p:nvSpPr>
        <p:spPr>
          <a:xfrm>
            <a:off x="4860199" y="1624877"/>
            <a:ext cx="3153773" cy="2438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Public Spaces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Hospitality Industry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ECECEC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Retail Environment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Smart Offices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Hospitality Industry</a:t>
            </a:r>
            <a:endParaRPr lang="en-US" sz="2000" dirty="0"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000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66F39-C62E-D86C-C1E7-49524381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780" y="43772"/>
            <a:ext cx="1143952" cy="123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47EA1A-327C-68E3-B36B-0F30588C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25" y="43772"/>
            <a:ext cx="1340576" cy="13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1ACA141-4F1A-1C6C-CA8B-59A7B37F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45" y="3834765"/>
            <a:ext cx="1156335" cy="11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FDB5BD7-C71C-A80E-52C4-849635F2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97" y="3728527"/>
            <a:ext cx="1855117" cy="126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3E43796-5294-C9C7-45B0-DD265153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41" y="3948465"/>
            <a:ext cx="1223687" cy="9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FBE1A14-7151-B8D9-A572-9B3F7EB6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16" y="3800560"/>
            <a:ext cx="1231884" cy="11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79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155564" y="267678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285;p21">
            <a:extLst>
              <a:ext uri="{FF2B5EF4-FFF2-40B4-BE49-F238E27FC236}">
                <a16:creationId xmlns:a16="http://schemas.microsoft.com/office/drawing/2014/main" id="{11720FE5-8ED9-CFCE-236E-5BBB757270DA}"/>
              </a:ext>
            </a:extLst>
          </p:cNvPr>
          <p:cNvSpPr txBox="1">
            <a:spLocks/>
          </p:cNvSpPr>
          <p:nvPr/>
        </p:nvSpPr>
        <p:spPr>
          <a:xfrm>
            <a:off x="469627" y="1437531"/>
            <a:ext cx="8204745" cy="34382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The IoT home automation system operates solely at the edge, eliminating the need for an internet connection.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The system demonstrates efficient performance in both static and mobile opportunistic scenarios.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A distributed architecture is implemented without expensive gateways or hubs, simplifying communication with IoT nodes.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Evaluation of an opportunistic approach reveals favorable latency and response times across various scenarios.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Performance metrics such as latency, accuracy, and energy consumption are detailed for the tested models.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Transmission latency between the Voice Activity Detection (VAD) and IoT nodes is within acceptable limits even in worst-case scenarios.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ECECEC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Overall, the system addresses challenges in IoT home automation with voice assistance and offers promising performance in diverse environments and language contexts.</a:t>
            </a:r>
          </a:p>
        </p:txBody>
      </p:sp>
    </p:spTree>
    <p:extLst>
      <p:ext uri="{BB962C8B-B14F-4D97-AF65-F5344CB8AC3E}">
        <p14:creationId xmlns:p14="http://schemas.microsoft.com/office/powerpoint/2010/main" val="397420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1236506" y="1220212"/>
            <a:ext cx="3271200" cy="23637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</a:t>
            </a:r>
            <a:br>
              <a:rPr lang="en" sz="6800" dirty="0"/>
            </a:br>
            <a:r>
              <a:rPr lang="en" sz="6800" dirty="0"/>
              <a:t>YOU!</a:t>
            </a:r>
            <a:endParaRPr sz="6800" dirty="0"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62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456;p48">
            <a:extLst>
              <a:ext uri="{FF2B5EF4-FFF2-40B4-BE49-F238E27FC236}">
                <a16:creationId xmlns:a16="http://schemas.microsoft.com/office/drawing/2014/main" id="{DFA12E24-1A23-7B6D-1DD2-CF852EE5BFB7}"/>
              </a:ext>
            </a:extLst>
          </p:cNvPr>
          <p:cNvGrpSpPr/>
          <p:nvPr/>
        </p:nvGrpSpPr>
        <p:grpSpPr>
          <a:xfrm>
            <a:off x="5652815" y="2007367"/>
            <a:ext cx="1273478" cy="1160054"/>
            <a:chOff x="8843122" y="4420259"/>
            <a:chExt cx="720202" cy="655469"/>
          </a:xfrm>
        </p:grpSpPr>
        <p:sp>
          <p:nvSpPr>
            <p:cNvPr id="8" name="Google Shape;1457;p48">
              <a:extLst>
                <a:ext uri="{FF2B5EF4-FFF2-40B4-BE49-F238E27FC236}">
                  <a16:creationId xmlns:a16="http://schemas.microsoft.com/office/drawing/2014/main" id="{265EF8AC-D94E-0ED8-AE45-539889BE63B6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58;p48">
              <a:extLst>
                <a:ext uri="{FF2B5EF4-FFF2-40B4-BE49-F238E27FC236}">
                  <a16:creationId xmlns:a16="http://schemas.microsoft.com/office/drawing/2014/main" id="{3EBA96CB-8F41-CAA6-740E-3FAA6C6DE97D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59;p48">
              <a:extLst>
                <a:ext uri="{FF2B5EF4-FFF2-40B4-BE49-F238E27FC236}">
                  <a16:creationId xmlns:a16="http://schemas.microsoft.com/office/drawing/2014/main" id="{CF474F62-8920-D450-E4F9-96913B789755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60;p48">
              <a:extLst>
                <a:ext uri="{FF2B5EF4-FFF2-40B4-BE49-F238E27FC236}">
                  <a16:creationId xmlns:a16="http://schemas.microsoft.com/office/drawing/2014/main" id="{CEE90119-115B-B0F1-AE25-841F40FBEEEF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61;p48">
              <a:extLst>
                <a:ext uri="{FF2B5EF4-FFF2-40B4-BE49-F238E27FC236}">
                  <a16:creationId xmlns:a16="http://schemas.microsoft.com/office/drawing/2014/main" id="{AC423CC9-E307-549A-D5F4-707DB297E47D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62;p48">
              <a:extLst>
                <a:ext uri="{FF2B5EF4-FFF2-40B4-BE49-F238E27FC236}">
                  <a16:creationId xmlns:a16="http://schemas.microsoft.com/office/drawing/2014/main" id="{BC1C77C6-ADF1-4EEA-197D-36FCEBB31F7D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84417" y="293963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OF TABLE</a:t>
            </a: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643152" y="1401451"/>
            <a:ext cx="1745808" cy="2787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 b="1" dirty="0"/>
              <a:t>Introduction</a:t>
            </a:r>
            <a:endParaRPr sz="2000" b="1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50999" y="4593034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68;p45">
            <a:extLst>
              <a:ext uri="{FF2B5EF4-FFF2-40B4-BE49-F238E27FC236}">
                <a16:creationId xmlns:a16="http://schemas.microsoft.com/office/drawing/2014/main" id="{AA643A9B-6F63-11C6-8D09-0F4CBF4E4ACB}"/>
              </a:ext>
            </a:extLst>
          </p:cNvPr>
          <p:cNvSpPr/>
          <p:nvPr/>
        </p:nvSpPr>
        <p:spPr>
          <a:xfrm>
            <a:off x="1338353" y="1365189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1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0" name="Google Shape;242;p17">
            <a:extLst>
              <a:ext uri="{FF2B5EF4-FFF2-40B4-BE49-F238E27FC236}">
                <a16:creationId xmlns:a16="http://schemas.microsoft.com/office/drawing/2014/main" id="{1B76C735-1D65-1A59-DA55-32CED5246996}"/>
              </a:ext>
            </a:extLst>
          </p:cNvPr>
          <p:cNvSpPr txBox="1">
            <a:spLocks/>
          </p:cNvSpPr>
          <p:nvPr/>
        </p:nvSpPr>
        <p:spPr>
          <a:xfrm>
            <a:off x="4815058" y="1821041"/>
            <a:ext cx="1455522" cy="20625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Advantages</a:t>
            </a:r>
          </a:p>
        </p:txBody>
      </p:sp>
      <p:sp>
        <p:nvSpPr>
          <p:cNvPr id="14" name="Google Shape;768;p45">
            <a:extLst>
              <a:ext uri="{FF2B5EF4-FFF2-40B4-BE49-F238E27FC236}">
                <a16:creationId xmlns:a16="http://schemas.microsoft.com/office/drawing/2014/main" id="{8FDA3CF2-7899-AF49-A83C-59E5816C1DFC}"/>
              </a:ext>
            </a:extLst>
          </p:cNvPr>
          <p:cNvSpPr/>
          <p:nvPr/>
        </p:nvSpPr>
        <p:spPr>
          <a:xfrm>
            <a:off x="2221086" y="3043646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3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5" name="Google Shape;768;p45">
            <a:extLst>
              <a:ext uri="{FF2B5EF4-FFF2-40B4-BE49-F238E27FC236}">
                <a16:creationId xmlns:a16="http://schemas.microsoft.com/office/drawing/2014/main" id="{57300C1B-15B6-5C8A-43FF-438F76B5D588}"/>
              </a:ext>
            </a:extLst>
          </p:cNvPr>
          <p:cNvSpPr/>
          <p:nvPr/>
        </p:nvSpPr>
        <p:spPr>
          <a:xfrm>
            <a:off x="1825108" y="2155423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2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2" name="Google Shape;242;p17">
            <a:extLst>
              <a:ext uri="{FF2B5EF4-FFF2-40B4-BE49-F238E27FC236}">
                <a16:creationId xmlns:a16="http://schemas.microsoft.com/office/drawing/2014/main" id="{21EE44BD-766B-92ED-EF4E-5E06B192CE0B}"/>
              </a:ext>
            </a:extLst>
          </p:cNvPr>
          <p:cNvSpPr txBox="1">
            <a:spLocks/>
          </p:cNvSpPr>
          <p:nvPr/>
        </p:nvSpPr>
        <p:spPr>
          <a:xfrm>
            <a:off x="2138558" y="2189281"/>
            <a:ext cx="2106685" cy="3350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Literature Review</a:t>
            </a:r>
          </a:p>
        </p:txBody>
      </p:sp>
      <p:sp>
        <p:nvSpPr>
          <p:cNvPr id="23" name="Google Shape;768;p45">
            <a:extLst>
              <a:ext uri="{FF2B5EF4-FFF2-40B4-BE49-F238E27FC236}">
                <a16:creationId xmlns:a16="http://schemas.microsoft.com/office/drawing/2014/main" id="{AB7C5A75-A1A3-5400-AE11-D02D6BBBF196}"/>
              </a:ext>
            </a:extLst>
          </p:cNvPr>
          <p:cNvSpPr/>
          <p:nvPr/>
        </p:nvSpPr>
        <p:spPr>
          <a:xfrm>
            <a:off x="2678286" y="3912097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4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" name="Google Shape;242;p17">
            <a:extLst>
              <a:ext uri="{FF2B5EF4-FFF2-40B4-BE49-F238E27FC236}">
                <a16:creationId xmlns:a16="http://schemas.microsoft.com/office/drawing/2014/main" id="{A088B1E0-D5C4-7170-3E42-02EAF233F76A}"/>
              </a:ext>
            </a:extLst>
          </p:cNvPr>
          <p:cNvSpPr txBox="1">
            <a:spLocks/>
          </p:cNvSpPr>
          <p:nvPr/>
        </p:nvSpPr>
        <p:spPr>
          <a:xfrm>
            <a:off x="2516056" y="3084858"/>
            <a:ext cx="1745808" cy="27877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Methodology</a:t>
            </a:r>
          </a:p>
        </p:txBody>
      </p:sp>
      <p:sp>
        <p:nvSpPr>
          <p:cNvPr id="27" name="Google Shape;768;p45">
            <a:extLst>
              <a:ext uri="{FF2B5EF4-FFF2-40B4-BE49-F238E27FC236}">
                <a16:creationId xmlns:a16="http://schemas.microsoft.com/office/drawing/2014/main" id="{04F2E4C0-F265-EB46-3325-D7B4F09617AF}"/>
              </a:ext>
            </a:extLst>
          </p:cNvPr>
          <p:cNvSpPr/>
          <p:nvPr/>
        </p:nvSpPr>
        <p:spPr>
          <a:xfrm>
            <a:off x="4469354" y="1781513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5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8" name="Google Shape;242;p17">
            <a:extLst>
              <a:ext uri="{FF2B5EF4-FFF2-40B4-BE49-F238E27FC236}">
                <a16:creationId xmlns:a16="http://schemas.microsoft.com/office/drawing/2014/main" id="{EFAFC532-D36A-1CBF-BC26-A662B182CFA4}"/>
              </a:ext>
            </a:extLst>
          </p:cNvPr>
          <p:cNvSpPr txBox="1">
            <a:spLocks/>
          </p:cNvSpPr>
          <p:nvPr/>
        </p:nvSpPr>
        <p:spPr>
          <a:xfrm>
            <a:off x="2978484" y="3966023"/>
            <a:ext cx="2171930" cy="33336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Implementation</a:t>
            </a:r>
          </a:p>
        </p:txBody>
      </p:sp>
      <p:sp>
        <p:nvSpPr>
          <p:cNvPr id="29" name="Google Shape;242;p17">
            <a:extLst>
              <a:ext uri="{FF2B5EF4-FFF2-40B4-BE49-F238E27FC236}">
                <a16:creationId xmlns:a16="http://schemas.microsoft.com/office/drawing/2014/main" id="{9757A8FB-13EB-911A-9498-6A3D0BE83ACE}"/>
              </a:ext>
            </a:extLst>
          </p:cNvPr>
          <p:cNvSpPr txBox="1">
            <a:spLocks/>
          </p:cNvSpPr>
          <p:nvPr/>
        </p:nvSpPr>
        <p:spPr>
          <a:xfrm>
            <a:off x="5255105" y="2631541"/>
            <a:ext cx="2706978" cy="40555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Applications</a:t>
            </a:r>
          </a:p>
        </p:txBody>
      </p:sp>
      <p:sp>
        <p:nvSpPr>
          <p:cNvPr id="30" name="Google Shape;768;p45">
            <a:extLst>
              <a:ext uri="{FF2B5EF4-FFF2-40B4-BE49-F238E27FC236}">
                <a16:creationId xmlns:a16="http://schemas.microsoft.com/office/drawing/2014/main" id="{045434D7-7A19-830C-DE03-167749E86F96}"/>
              </a:ext>
            </a:extLst>
          </p:cNvPr>
          <p:cNvSpPr/>
          <p:nvPr/>
        </p:nvSpPr>
        <p:spPr>
          <a:xfrm>
            <a:off x="5352087" y="3459970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7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1" name="Google Shape;768;p45">
            <a:extLst>
              <a:ext uri="{FF2B5EF4-FFF2-40B4-BE49-F238E27FC236}">
                <a16:creationId xmlns:a16="http://schemas.microsoft.com/office/drawing/2014/main" id="{6B2A5F03-FCCB-21E6-4369-5CF51B662D83}"/>
              </a:ext>
            </a:extLst>
          </p:cNvPr>
          <p:cNvSpPr/>
          <p:nvPr/>
        </p:nvSpPr>
        <p:spPr>
          <a:xfrm>
            <a:off x="4956109" y="2571747"/>
            <a:ext cx="381464" cy="4055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Inria Sans"/>
                <a:ea typeface="Inria Sans"/>
                <a:cs typeface="Inria Sans"/>
                <a:sym typeface="Inria Sans"/>
              </a:rPr>
              <a:t>6</a:t>
            </a:r>
            <a:endParaRPr sz="2400" b="1" dirty="0">
              <a:solidFill>
                <a:schemeClr val="tx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2" name="Google Shape;242;p17">
            <a:extLst>
              <a:ext uri="{FF2B5EF4-FFF2-40B4-BE49-F238E27FC236}">
                <a16:creationId xmlns:a16="http://schemas.microsoft.com/office/drawing/2014/main" id="{5432B0A7-9DA2-2F7A-AFDC-9D6FB0F470AC}"/>
              </a:ext>
            </a:extLst>
          </p:cNvPr>
          <p:cNvSpPr txBox="1">
            <a:spLocks/>
          </p:cNvSpPr>
          <p:nvPr/>
        </p:nvSpPr>
        <p:spPr>
          <a:xfrm>
            <a:off x="5661505" y="3504449"/>
            <a:ext cx="2866636" cy="3350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114300" indent="0">
              <a:buFont typeface="Inria Sans Light"/>
              <a:buNone/>
            </a:pPr>
            <a:r>
              <a:rPr lang="en-IN" sz="2000" b="1" dirty="0"/>
              <a:t>Conclusion &amp; 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50999" y="4593034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80A56-729D-ED4E-9B7F-F6C82C6C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8A22E3-5A78-B477-4B89-CDC655B8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What is a Smart Home or Smart Building_ (1)">
            <a:hlinkClick r:id="" action="ppaction://media"/>
            <a:extLst>
              <a:ext uri="{FF2B5EF4-FFF2-40B4-BE49-F238E27FC236}">
                <a16:creationId xmlns:a16="http://schemas.microsoft.com/office/drawing/2014/main" id="{8501A309-2DCB-90A6-0130-8C55C4CC6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802" y="377864"/>
            <a:ext cx="7493635" cy="4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toon old people. Happy aged citizens, disabled senior on older  wheelchair and care seniors smiling 21796823 Stock Photo at Vecteezy">
            <a:extLst>
              <a:ext uri="{FF2B5EF4-FFF2-40B4-BE49-F238E27FC236}">
                <a16:creationId xmlns:a16="http://schemas.microsoft.com/office/drawing/2014/main" id="{17C3664D-987B-43BA-FCBA-EC56040C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8" y="1839501"/>
            <a:ext cx="2717157" cy="18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0BE92-AEFF-B3B0-2E61-F8AB89B9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84" y="1857587"/>
            <a:ext cx="2717157" cy="179435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ED863E58-D88C-33A2-EA82-C097BAAFBECC}"/>
              </a:ext>
            </a:extLst>
          </p:cNvPr>
          <p:cNvSpPr txBox="1">
            <a:spLocks/>
          </p:cNvSpPr>
          <p:nvPr/>
        </p:nvSpPr>
        <p:spPr>
          <a:xfrm>
            <a:off x="276795" y="3919185"/>
            <a:ext cx="2611262" cy="54343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Elderly People/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Accessibility for users with disabilities.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B657B79D-4D68-CB68-E784-CFC392063FE5}"/>
              </a:ext>
            </a:extLst>
          </p:cNvPr>
          <p:cNvSpPr txBox="1">
            <a:spLocks/>
          </p:cNvSpPr>
          <p:nvPr/>
        </p:nvSpPr>
        <p:spPr>
          <a:xfrm>
            <a:off x="6264576" y="3762142"/>
            <a:ext cx="2812152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Limited language support.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1" name="Google Shape;268;p19">
            <a:extLst>
              <a:ext uri="{FF2B5EF4-FFF2-40B4-BE49-F238E27FC236}">
                <a16:creationId xmlns:a16="http://schemas.microsoft.com/office/drawing/2014/main" id="{2C6C10B2-4F3C-E93F-2222-611C123C4052}"/>
              </a:ext>
            </a:extLst>
          </p:cNvPr>
          <p:cNvSpPr txBox="1">
            <a:spLocks/>
          </p:cNvSpPr>
          <p:nvPr/>
        </p:nvSpPr>
        <p:spPr>
          <a:xfrm>
            <a:off x="126536" y="209620"/>
            <a:ext cx="3037578" cy="56605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12" name="Google Shape;270;p19">
            <a:extLst>
              <a:ext uri="{FF2B5EF4-FFF2-40B4-BE49-F238E27FC236}">
                <a16:creationId xmlns:a16="http://schemas.microsoft.com/office/drawing/2014/main" id="{59D90183-EDE1-6197-23DB-264C9522A2CB}"/>
              </a:ext>
            </a:extLst>
          </p:cNvPr>
          <p:cNvSpPr txBox="1">
            <a:spLocks/>
          </p:cNvSpPr>
          <p:nvPr/>
        </p:nvSpPr>
        <p:spPr>
          <a:xfrm>
            <a:off x="2627995" y="4584541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1028" name="Picture 4" descr="Multi-Language Support Outsourcing Services - NEPL">
            <a:extLst>
              <a:ext uri="{FF2B5EF4-FFF2-40B4-BE49-F238E27FC236}">
                <a16:creationId xmlns:a16="http://schemas.microsoft.com/office/drawing/2014/main" id="{E0532B8C-F278-6DC5-7AD0-D36354CC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3" b="246"/>
          <a:stretch/>
        </p:blipFill>
        <p:spPr bwMode="auto">
          <a:xfrm>
            <a:off x="6264576" y="1839501"/>
            <a:ext cx="2722947" cy="179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252F2E1C-5ED9-AA45-B751-185508C80CD1}"/>
              </a:ext>
            </a:extLst>
          </p:cNvPr>
          <p:cNvSpPr txBox="1">
            <a:spLocks/>
          </p:cNvSpPr>
          <p:nvPr/>
        </p:nvSpPr>
        <p:spPr>
          <a:xfrm>
            <a:off x="3306544" y="3868203"/>
            <a:ext cx="2812152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Reliance on Mobile phone/GUI.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0" name="Google Shape;243;p17">
            <a:extLst>
              <a:ext uri="{FF2B5EF4-FFF2-40B4-BE49-F238E27FC236}">
                <a16:creationId xmlns:a16="http://schemas.microsoft.com/office/drawing/2014/main" id="{954B6AAE-BFF1-3A81-7734-F675037240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0999" y="4593034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76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126536" y="209620"/>
            <a:ext cx="3037578" cy="566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0" name="Google Shape;270;p1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1028" name="Picture 4" descr="Sensors | Free Full-Text | An IoT-Based Smart Home Automation System">
            <a:extLst>
              <a:ext uri="{FF2B5EF4-FFF2-40B4-BE49-F238E27FC236}">
                <a16:creationId xmlns:a16="http://schemas.microsoft.com/office/drawing/2014/main" id="{CC9A150B-7E72-02E7-07F9-A26A4ADC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97" y="1681742"/>
            <a:ext cx="2938772" cy="22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698D66-5A6F-6E58-AD5D-B2F869544453}"/>
              </a:ext>
            </a:extLst>
          </p:cNvPr>
          <p:cNvSpPr txBox="1">
            <a:spLocks/>
          </p:cNvSpPr>
          <p:nvPr/>
        </p:nvSpPr>
        <p:spPr>
          <a:xfrm>
            <a:off x="217714" y="1623685"/>
            <a:ext cx="2598057" cy="25927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rgbClr val="ECECEC"/>
                </a:solidFill>
                <a:latin typeface="Inria Sans Light" panose="020B0604020202020204" charset="0"/>
              </a:rPr>
              <a:t>Integration of digital technologies.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Elderly population with less technological skills.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Voice recognition systems emerge as a promising solution.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Implementing Voice Recognition System relay on constant internet connectivity.</a:t>
            </a: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79D1F17-6CBA-934F-1BB0-2AA664818037}"/>
              </a:ext>
            </a:extLst>
          </p:cNvPr>
          <p:cNvSpPr txBox="1">
            <a:spLocks/>
          </p:cNvSpPr>
          <p:nvPr/>
        </p:nvSpPr>
        <p:spPr>
          <a:xfrm>
            <a:off x="6145195" y="1427740"/>
            <a:ext cx="2723034" cy="3325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25" indent="-263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6575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121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4738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ECECEC"/>
                </a:solidFill>
                <a:latin typeface="Inria Sans Light" panose="020B0604020202020204" charset="0"/>
              </a:rPr>
              <a:t>Leveraging edge computing and optimized speech recognition algorithms.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System operates without internet connectivity.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Evaluating the system's performance in terms of response time, accuracy, and energy consumption.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Inria Sans Light" panose="020B0604020202020204" charset="0"/>
                <a:cs typeface="Times New Roman" panose="02020603050405020304" pitchFamily="18" charset="0"/>
              </a:rPr>
              <a:t>integration of natural language processing in healthcare and home automation</a:t>
            </a: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b="1" dirty="0">
              <a:solidFill>
                <a:schemeClr val="tx1"/>
              </a:solidFill>
              <a:latin typeface="Inria Sans Light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</a:rPr>
              <a:t>I AM JAYDEN SMITH</a:t>
            </a:r>
            <a:endParaRPr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l="10732" t="18316" r="7774" b="25804"/>
          <a:stretch/>
        </p:blipFill>
        <p:spPr>
          <a:xfrm rot="-5400000">
            <a:off x="4616700" y="1096175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9D8C9C-A072-4CAF-0F82-614B08051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32829"/>
              </p:ext>
            </p:extLst>
          </p:nvPr>
        </p:nvGraphicFramePr>
        <p:xfrm>
          <a:off x="457202" y="708973"/>
          <a:ext cx="8322468" cy="379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731">
                  <a:extLst>
                    <a:ext uri="{9D8B030D-6E8A-4147-A177-3AD203B41FA5}">
                      <a16:colId xmlns:a16="http://schemas.microsoft.com/office/drawing/2014/main" val="2342855938"/>
                    </a:ext>
                  </a:extLst>
                </a:gridCol>
                <a:gridCol w="1374987">
                  <a:extLst>
                    <a:ext uri="{9D8B030D-6E8A-4147-A177-3AD203B41FA5}">
                      <a16:colId xmlns:a16="http://schemas.microsoft.com/office/drawing/2014/main" val="2910070744"/>
                    </a:ext>
                  </a:extLst>
                </a:gridCol>
                <a:gridCol w="2549260">
                  <a:extLst>
                    <a:ext uri="{9D8B030D-6E8A-4147-A177-3AD203B41FA5}">
                      <a16:colId xmlns:a16="http://schemas.microsoft.com/office/drawing/2014/main" val="2712607520"/>
                    </a:ext>
                  </a:extLst>
                </a:gridCol>
                <a:gridCol w="2552490">
                  <a:extLst>
                    <a:ext uri="{9D8B030D-6E8A-4147-A177-3AD203B41FA5}">
                      <a16:colId xmlns:a16="http://schemas.microsoft.com/office/drawing/2014/main" val="3576300337"/>
                    </a:ext>
                  </a:extLst>
                </a:gridCol>
              </a:tblGrid>
              <a:tr h="59382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IN" sz="16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itle</a:t>
                      </a:r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the paper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uthors and Year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37048"/>
                  </a:ext>
                </a:extLst>
              </a:tr>
              <a:tr h="1244592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Redefining home</a:t>
                      </a:r>
                    </a:p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automation through voice recognition system</a:t>
                      </a:r>
                      <a:endParaRPr lang="en-IN" sz="1200" b="1" i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S. F. N. Zaidi, V. K. Shukla, V. P. Mishra, and B. Singh</a:t>
                      </a:r>
                    </a:p>
                    <a:p>
                      <a:endParaRPr lang="en-IN" sz="1200" b="0" i="0" u="none" strike="noStrike" kern="120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Year: 2021</a:t>
                      </a:r>
                    </a:p>
                    <a:p>
                      <a:endParaRPr lang="en-US" sz="1200" b="0" i="0" u="none" strike="noStrike" kern="120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Emerging Technologies</a:t>
                      </a:r>
                    </a:p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Data Mining and Information Security (Advances in Intelligent Systems and Computing)</a:t>
                      </a:r>
                      <a:endParaRPr lang="en-IN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Fail to explore the real-world applications and use cases of Voice </a:t>
                      </a:r>
                      <a:r>
                        <a:rPr lang="en-US" sz="1200" b="0" i="0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Recognisation</a:t>
                      </a:r>
                      <a:r>
                        <a:rPr lang="en-US" sz="1200" b="0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endParaRPr lang="en-IN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349280"/>
                  </a:ext>
                </a:extLst>
              </a:tr>
              <a:tr h="1850439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Edge intelligence:</a:t>
                      </a:r>
                    </a:p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Paving the last mile of artificial intelligence with edge computing</a:t>
                      </a:r>
                      <a:endParaRPr lang="en-IN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Z. Zhou, X. Chen, E. Li, L. Zeng, K. Luo, and J. Zhang.</a:t>
                      </a:r>
                    </a:p>
                    <a:p>
                      <a:endParaRPr lang="en-US" sz="1200" b="0" i="0" u="none" strike="noStrike" kern="120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Year:  Aug. 2019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Review, case studies, data collection, analysis, comparison, and recommendations, offers a promising avenue for deploying artificial intelligence at the edge</a:t>
                      </a:r>
                      <a:endParaRPr lang="en-IN" sz="12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Edge intelligence is the need for careful consideration of security and privacy concerns, along with challenges related to hardware limitations and network connectivity issues in edge environments.</a:t>
                      </a:r>
                      <a:endParaRPr lang="en-IN" sz="1200" b="0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42098472"/>
                  </a:ext>
                </a:extLst>
              </a:tr>
            </a:tbl>
          </a:graphicData>
        </a:graphic>
      </p:graphicFrame>
      <p:sp>
        <p:nvSpPr>
          <p:cNvPr id="5" name="Google Shape;284;p21">
            <a:extLst>
              <a:ext uri="{FF2B5EF4-FFF2-40B4-BE49-F238E27FC236}">
                <a16:creationId xmlns:a16="http://schemas.microsoft.com/office/drawing/2014/main" id="{0440296B-D565-7A2D-26DF-41BF53578030}"/>
              </a:ext>
            </a:extLst>
          </p:cNvPr>
          <p:cNvSpPr txBox="1">
            <a:spLocks/>
          </p:cNvSpPr>
          <p:nvPr/>
        </p:nvSpPr>
        <p:spPr>
          <a:xfrm>
            <a:off x="457202" y="226593"/>
            <a:ext cx="3859451" cy="4823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ra SemiCondensed Medium" panose="020B0604020202020204" charset="0"/>
                <a:cs typeface="Saira SemiCondensed Medium" panose="020B0604020202020204" charset="0"/>
              </a:rPr>
              <a:t>LITRATURE SURVEY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</a:rPr>
              <a:t>I AM JAYDEN SMITH</a:t>
            </a:r>
            <a:endParaRPr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/>
          </a:blip>
          <a:srcRect l="10732" t="18316" r="7774" b="25804"/>
          <a:stretch/>
        </p:blipFill>
        <p:spPr>
          <a:xfrm rot="-5400000">
            <a:off x="4616700" y="1096175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9D8C9C-A072-4CAF-0F82-614B08051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8240"/>
              </p:ext>
            </p:extLst>
          </p:nvPr>
        </p:nvGraphicFramePr>
        <p:xfrm>
          <a:off x="457202" y="850325"/>
          <a:ext cx="8244112" cy="3642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627">
                  <a:extLst>
                    <a:ext uri="{9D8B030D-6E8A-4147-A177-3AD203B41FA5}">
                      <a16:colId xmlns:a16="http://schemas.microsoft.com/office/drawing/2014/main" val="2342855938"/>
                    </a:ext>
                  </a:extLst>
                </a:gridCol>
                <a:gridCol w="1458685">
                  <a:extLst>
                    <a:ext uri="{9D8B030D-6E8A-4147-A177-3AD203B41FA5}">
                      <a16:colId xmlns:a16="http://schemas.microsoft.com/office/drawing/2014/main" val="2910070744"/>
                    </a:ext>
                  </a:extLst>
                </a:gridCol>
                <a:gridCol w="2402666">
                  <a:extLst>
                    <a:ext uri="{9D8B030D-6E8A-4147-A177-3AD203B41FA5}">
                      <a16:colId xmlns:a16="http://schemas.microsoft.com/office/drawing/2014/main" val="2712607520"/>
                    </a:ext>
                  </a:extLst>
                </a:gridCol>
                <a:gridCol w="2474134">
                  <a:extLst>
                    <a:ext uri="{9D8B030D-6E8A-4147-A177-3AD203B41FA5}">
                      <a16:colId xmlns:a16="http://schemas.microsoft.com/office/drawing/2014/main" val="3576300337"/>
                    </a:ext>
                  </a:extLst>
                </a:gridCol>
              </a:tblGrid>
              <a:tr h="54362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IN" sz="16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itle</a:t>
                      </a:r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the paper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uthors and Year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6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237048"/>
                  </a:ext>
                </a:extLst>
              </a:tr>
              <a:tr h="1419273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Multichannel automatic recognition of voice command in a multi-room smart home: An experiment</a:t>
                      </a:r>
                    </a:p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involving seniors and users with visual impairment</a:t>
                      </a:r>
                      <a:endParaRPr lang="en-IN" sz="1200" b="1" i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M. Vacher, B.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Lecouteux</a:t>
                      </a:r>
                      <a:r>
                        <a:rPr lang="fr-FR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and F. Portet</a:t>
                      </a:r>
                    </a:p>
                    <a:p>
                      <a:endParaRPr lang="en-US" sz="1200" b="0" i="0" u="none" strike="noStrike" kern="120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Year: Sep.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methodology likely involves conducting experiments in a multi-room smart home environment, where voice commands are captured and recognized using multichannel automatic recognition techniques. </a:t>
                      </a:r>
                      <a:endParaRPr lang="en-IN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remark could highlight the significance of the study in addressing accessibility and usability challenges faced by seniors.</a:t>
                      </a:r>
                      <a:endParaRPr lang="en-IN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349280"/>
                  </a:ext>
                </a:extLst>
              </a:tr>
              <a:tr h="1666888">
                <a:tc>
                  <a:txBody>
                    <a:bodyPr/>
                    <a:lstStyle/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 of intelligent voice assistants</a:t>
                      </a:r>
                    </a:p>
                    <a:p>
                      <a:r>
                        <a:rPr lang="en-US" sz="1200" b="1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by older adults with low technology use</a:t>
                      </a:r>
                      <a:endParaRPr lang="en-IN" sz="12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A. Pradhan, A. Lazar, and L. </a:t>
                      </a:r>
                      <a:r>
                        <a:rPr lang="en-US" sz="1200" b="0" i="0" u="none" strike="noStrike" kern="120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Findlater</a:t>
                      </a:r>
                      <a:r>
                        <a:rPr lang="en-US" sz="1200" b="0" i="0" u="none" strike="noStrike" kern="12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endParaRPr lang="en-IN" sz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Aug. 2020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methodology likely involved conducting user studies or surveys to assess the adoption, usability, and preferences of intelligent voice assistants among older adults with limited technology use.</a:t>
                      </a:r>
                      <a:endParaRPr lang="en-IN" sz="1200" kern="12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Implications of the study findings for designing and improving intelligent voice assistant systems to better meet the needs and preferences of older adults with limited technology use.</a:t>
                      </a:r>
                      <a:endParaRPr lang="en-IN" sz="1200" b="0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42098472"/>
                  </a:ext>
                </a:extLst>
              </a:tr>
            </a:tbl>
          </a:graphicData>
        </a:graphic>
      </p:graphicFrame>
      <p:sp>
        <p:nvSpPr>
          <p:cNvPr id="5" name="Google Shape;284;p21">
            <a:extLst>
              <a:ext uri="{FF2B5EF4-FFF2-40B4-BE49-F238E27FC236}">
                <a16:creationId xmlns:a16="http://schemas.microsoft.com/office/drawing/2014/main" id="{0440296B-D565-7A2D-26DF-41BF53578030}"/>
              </a:ext>
            </a:extLst>
          </p:cNvPr>
          <p:cNvSpPr txBox="1">
            <a:spLocks/>
          </p:cNvSpPr>
          <p:nvPr/>
        </p:nvSpPr>
        <p:spPr>
          <a:xfrm>
            <a:off x="457202" y="226593"/>
            <a:ext cx="3859451" cy="4823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ira SemiCondensed Medium" panose="020B0604020202020204" charset="0"/>
                <a:cs typeface="Saira SemiCondensed Medium" panose="020B0604020202020204" charset="0"/>
              </a:rPr>
              <a:t>LITRATURE SURVEY</a:t>
            </a:r>
          </a:p>
        </p:txBody>
      </p:sp>
    </p:spTree>
    <p:extLst>
      <p:ext uri="{BB962C8B-B14F-4D97-AF65-F5344CB8AC3E}">
        <p14:creationId xmlns:p14="http://schemas.microsoft.com/office/powerpoint/2010/main" val="53590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213622" y="283846"/>
            <a:ext cx="2914207" cy="4798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11291" y="2244558"/>
            <a:ext cx="1165237" cy="34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Voice</a:t>
            </a:r>
            <a:r>
              <a:rPr lang="en" b="1" dirty="0"/>
              <a:t> Input</a:t>
            </a:r>
            <a:endParaRPr b="1" dirty="0"/>
          </a:p>
        </p:txBody>
      </p:sp>
      <p:pic>
        <p:nvPicPr>
          <p:cNvPr id="2052" name="Picture 4" descr="Voice Recorder Android Icon - UpLabs">
            <a:extLst>
              <a:ext uri="{FF2B5EF4-FFF2-40B4-BE49-F238E27FC236}">
                <a16:creationId xmlns:a16="http://schemas.microsoft.com/office/drawing/2014/main" id="{2F999AB7-D49A-9BB2-919B-D6475A24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08" y="1236436"/>
            <a:ext cx="954004" cy="95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diaTek | Voice Assistant Devices | Smart Speakers">
            <a:extLst>
              <a:ext uri="{FF2B5EF4-FFF2-40B4-BE49-F238E27FC236}">
                <a16:creationId xmlns:a16="http://schemas.microsoft.com/office/drawing/2014/main" id="{821C7035-C674-03BF-5EDC-59FD2AC1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30" y="933938"/>
            <a:ext cx="1692998" cy="148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8EADA1-E80D-1A11-8D4D-F6F48FFF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204" y="933938"/>
            <a:ext cx="1364625" cy="1472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E9010C-4F81-BB93-B200-DE33BB24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09" y="3242457"/>
            <a:ext cx="1135366" cy="1135366"/>
          </a:xfrm>
          <a:prstGeom prst="rect">
            <a:avLst/>
          </a:prstGeom>
        </p:spPr>
      </p:pic>
      <p:pic>
        <p:nvPicPr>
          <p:cNvPr id="2060" name="Picture 12" descr="Microcontroller - Free electronics icons">
            <a:extLst>
              <a:ext uri="{FF2B5EF4-FFF2-40B4-BE49-F238E27FC236}">
                <a16:creationId xmlns:a16="http://schemas.microsoft.com/office/drawing/2014/main" id="{3BEFC9CA-5A4D-CE2C-3214-B6563BB0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171" y="3090763"/>
            <a:ext cx="1422117" cy="142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mile Bulb Vector, Smile, Bulb, Light Bulb PNG and Vector with Transparent  Background for Free Download">
            <a:extLst>
              <a:ext uri="{FF2B5EF4-FFF2-40B4-BE49-F238E27FC236}">
                <a16:creationId xmlns:a16="http://schemas.microsoft.com/office/drawing/2014/main" id="{4780117A-4A92-E210-C0E5-BD444851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448" y="3099081"/>
            <a:ext cx="1422118" cy="142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BB57F2-7396-8A4E-ADA3-324AB78C857E}"/>
              </a:ext>
            </a:extLst>
          </p:cNvPr>
          <p:cNvCxnSpPr>
            <a:cxnSpLocks/>
          </p:cNvCxnSpPr>
          <p:nvPr/>
        </p:nvCxnSpPr>
        <p:spPr>
          <a:xfrm>
            <a:off x="2107736" y="1727444"/>
            <a:ext cx="681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DF15A7-B845-E48C-DE64-6ECE57AF2996}"/>
              </a:ext>
            </a:extLst>
          </p:cNvPr>
          <p:cNvCxnSpPr>
            <a:cxnSpLocks/>
          </p:cNvCxnSpPr>
          <p:nvPr/>
        </p:nvCxnSpPr>
        <p:spPr>
          <a:xfrm>
            <a:off x="5039622" y="1727444"/>
            <a:ext cx="681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C1248-F671-E286-AF59-ABC0D8BA934C}"/>
              </a:ext>
            </a:extLst>
          </p:cNvPr>
          <p:cNvCxnSpPr>
            <a:cxnSpLocks/>
          </p:cNvCxnSpPr>
          <p:nvPr/>
        </p:nvCxnSpPr>
        <p:spPr>
          <a:xfrm>
            <a:off x="3356958" y="3861082"/>
            <a:ext cx="681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324E8C-FF6F-0701-7907-3F36E90B8F40}"/>
              </a:ext>
            </a:extLst>
          </p:cNvPr>
          <p:cNvCxnSpPr>
            <a:cxnSpLocks/>
          </p:cNvCxnSpPr>
          <p:nvPr/>
        </p:nvCxnSpPr>
        <p:spPr>
          <a:xfrm>
            <a:off x="5929087" y="3942769"/>
            <a:ext cx="681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Google Shape;276;p20">
            <a:extLst>
              <a:ext uri="{FF2B5EF4-FFF2-40B4-BE49-F238E27FC236}">
                <a16:creationId xmlns:a16="http://schemas.microsoft.com/office/drawing/2014/main" id="{292865FE-DF05-62F1-BD4B-F0730A32F8A2}"/>
              </a:ext>
            </a:extLst>
          </p:cNvPr>
          <p:cNvSpPr txBox="1">
            <a:spLocks/>
          </p:cNvSpPr>
          <p:nvPr/>
        </p:nvSpPr>
        <p:spPr>
          <a:xfrm>
            <a:off x="2896518" y="2287330"/>
            <a:ext cx="2155621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IN" b="1" dirty="0"/>
              <a:t>Voice Assistant Device</a:t>
            </a:r>
          </a:p>
        </p:txBody>
      </p:sp>
      <p:sp>
        <p:nvSpPr>
          <p:cNvPr id="32" name="Google Shape;276;p20">
            <a:extLst>
              <a:ext uri="{FF2B5EF4-FFF2-40B4-BE49-F238E27FC236}">
                <a16:creationId xmlns:a16="http://schemas.microsoft.com/office/drawing/2014/main" id="{167FA38E-5801-0030-D738-81D9C1E305FD}"/>
              </a:ext>
            </a:extLst>
          </p:cNvPr>
          <p:cNvSpPr txBox="1">
            <a:spLocks/>
          </p:cNvSpPr>
          <p:nvPr/>
        </p:nvSpPr>
        <p:spPr>
          <a:xfrm>
            <a:off x="5941492" y="2244558"/>
            <a:ext cx="1351369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IN" b="1" dirty="0"/>
              <a:t>Transmission</a:t>
            </a:r>
          </a:p>
        </p:txBody>
      </p:sp>
      <p:sp>
        <p:nvSpPr>
          <p:cNvPr id="33" name="Google Shape;276;p20">
            <a:extLst>
              <a:ext uri="{FF2B5EF4-FFF2-40B4-BE49-F238E27FC236}">
                <a16:creationId xmlns:a16="http://schemas.microsoft.com/office/drawing/2014/main" id="{B31B051D-E7B2-157D-42D4-399A265EFD54}"/>
              </a:ext>
            </a:extLst>
          </p:cNvPr>
          <p:cNvSpPr txBox="1">
            <a:spLocks/>
          </p:cNvSpPr>
          <p:nvPr/>
        </p:nvSpPr>
        <p:spPr>
          <a:xfrm>
            <a:off x="6918833" y="4521199"/>
            <a:ext cx="1165237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Font typeface="Inria Sans Light"/>
              <a:buNone/>
            </a:pPr>
            <a:r>
              <a:rPr lang="en-IN" b="1" dirty="0"/>
              <a:t>Appliances </a:t>
            </a:r>
          </a:p>
        </p:txBody>
      </p:sp>
      <p:sp>
        <p:nvSpPr>
          <p:cNvPr id="34" name="Google Shape;276;p20">
            <a:extLst>
              <a:ext uri="{FF2B5EF4-FFF2-40B4-BE49-F238E27FC236}">
                <a16:creationId xmlns:a16="http://schemas.microsoft.com/office/drawing/2014/main" id="{932056FA-4275-68FB-CA38-3498A11D87C6}"/>
              </a:ext>
            </a:extLst>
          </p:cNvPr>
          <p:cNvSpPr txBox="1">
            <a:spLocks/>
          </p:cNvSpPr>
          <p:nvPr/>
        </p:nvSpPr>
        <p:spPr>
          <a:xfrm>
            <a:off x="4242957" y="4501378"/>
            <a:ext cx="1618364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IN" b="1" dirty="0"/>
              <a:t>Micro Controller</a:t>
            </a:r>
          </a:p>
        </p:txBody>
      </p:sp>
      <p:sp>
        <p:nvSpPr>
          <p:cNvPr id="35" name="Google Shape;276;p20">
            <a:extLst>
              <a:ext uri="{FF2B5EF4-FFF2-40B4-BE49-F238E27FC236}">
                <a16:creationId xmlns:a16="http://schemas.microsoft.com/office/drawing/2014/main" id="{D06B0F97-1215-C0C4-114E-367CD78CEE33}"/>
              </a:ext>
            </a:extLst>
          </p:cNvPr>
          <p:cNvSpPr txBox="1">
            <a:spLocks/>
          </p:cNvSpPr>
          <p:nvPr/>
        </p:nvSpPr>
        <p:spPr>
          <a:xfrm>
            <a:off x="1817381" y="4501378"/>
            <a:ext cx="1719435" cy="34059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Font typeface="Inria Sans Light"/>
              <a:buNone/>
            </a:pPr>
            <a:r>
              <a:rPr lang="en-IN" b="1" dirty="0"/>
              <a:t>Receiver/Sensors</a:t>
            </a:r>
          </a:p>
        </p:txBody>
      </p:sp>
      <p:sp>
        <p:nvSpPr>
          <p:cNvPr id="36" name="Google Shape;270;p19">
            <a:extLst>
              <a:ext uri="{FF2B5EF4-FFF2-40B4-BE49-F238E27FC236}">
                <a16:creationId xmlns:a16="http://schemas.microsoft.com/office/drawing/2014/main" id="{56BE6E39-E03F-A99D-C41A-9EC3DEE37F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7" name="Google Shape;276;p20">
            <a:extLst>
              <a:ext uri="{FF2B5EF4-FFF2-40B4-BE49-F238E27FC236}">
                <a16:creationId xmlns:a16="http://schemas.microsoft.com/office/drawing/2014/main" id="{CD2557DE-27A0-3E41-7627-14AD9D91D8B1}"/>
              </a:ext>
            </a:extLst>
          </p:cNvPr>
          <p:cNvSpPr txBox="1">
            <a:spLocks/>
          </p:cNvSpPr>
          <p:nvPr/>
        </p:nvSpPr>
        <p:spPr>
          <a:xfrm>
            <a:off x="241578" y="3671344"/>
            <a:ext cx="1848517" cy="63645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/>
              <a:t>Interconnected by Bluetooth Mesh</a:t>
            </a:r>
          </a:p>
        </p:txBody>
      </p:sp>
      <p:sp>
        <p:nvSpPr>
          <p:cNvPr id="38" name="Google Shape;276;p20">
            <a:extLst>
              <a:ext uri="{FF2B5EF4-FFF2-40B4-BE49-F238E27FC236}">
                <a16:creationId xmlns:a16="http://schemas.microsoft.com/office/drawing/2014/main" id="{92E5866B-5472-A494-B43D-9EF826286B5C}"/>
              </a:ext>
            </a:extLst>
          </p:cNvPr>
          <p:cNvSpPr txBox="1">
            <a:spLocks/>
          </p:cNvSpPr>
          <p:nvPr/>
        </p:nvSpPr>
        <p:spPr>
          <a:xfrm>
            <a:off x="7159811" y="1195177"/>
            <a:ext cx="1848517" cy="79523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/>
              <a:t>Frameworks are used to process commands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213622" y="283846"/>
            <a:ext cx="2914207" cy="4798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body" idx="1"/>
          </p:nvPr>
        </p:nvSpPr>
        <p:spPr>
          <a:xfrm>
            <a:off x="3638233" y="4723079"/>
            <a:ext cx="2085900" cy="34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Main Architecture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43657-7D2E-18B8-EEE6-0BDFF4685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/>
          <a:stretch/>
        </p:blipFill>
        <p:spPr>
          <a:xfrm>
            <a:off x="3398112" y="755186"/>
            <a:ext cx="2549208" cy="3886853"/>
          </a:xfrm>
          <a:prstGeom prst="rect">
            <a:avLst/>
          </a:prstGeom>
        </p:spPr>
      </p:pic>
      <p:sp>
        <p:nvSpPr>
          <p:cNvPr id="3" name="Google Shape;270;p19">
            <a:extLst>
              <a:ext uri="{FF2B5EF4-FFF2-40B4-BE49-F238E27FC236}">
                <a16:creationId xmlns:a16="http://schemas.microsoft.com/office/drawing/2014/main" id="{2E87F3D7-A166-C9F9-8FD8-5D680270EF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4" name="Google Shape;276;p20">
            <a:extLst>
              <a:ext uri="{FF2B5EF4-FFF2-40B4-BE49-F238E27FC236}">
                <a16:creationId xmlns:a16="http://schemas.microsoft.com/office/drawing/2014/main" id="{9D09859B-E77B-6346-2140-6F627A0C399F}"/>
              </a:ext>
            </a:extLst>
          </p:cNvPr>
          <p:cNvSpPr txBox="1">
            <a:spLocks/>
          </p:cNvSpPr>
          <p:nvPr/>
        </p:nvSpPr>
        <p:spPr>
          <a:xfrm>
            <a:off x="186782" y="1293173"/>
            <a:ext cx="3150109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Inria Sans Light" panose="020B0604020202020204" charset="0"/>
              </a:rPr>
              <a:t>Operates autonomously on edge devices.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ECECEC"/>
                </a:solidFill>
                <a:latin typeface="Inria Sans Light" panose="020B0604020202020204" charset="0"/>
              </a:rPr>
              <a:t>U</a:t>
            </a:r>
            <a:r>
              <a:rPr lang="en-IN" b="0" i="0" dirty="0">
                <a:solidFill>
                  <a:srgbClr val="ECECEC"/>
                </a:solidFill>
                <a:effectLst/>
                <a:latin typeface="Inria Sans Light" panose="020B0604020202020204" charset="0"/>
              </a:rPr>
              <a:t>ser portability.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ECECEC"/>
                </a:solidFill>
                <a:effectLst/>
                <a:latin typeface="Inria Sans Light" panose="020B0604020202020204" charset="0"/>
              </a:rPr>
              <a:t>Voice-controlled interaction.</a:t>
            </a:r>
            <a:endParaRPr lang="en-IN" b="1" dirty="0">
              <a:latin typeface="Inria Sans Light" panose="020B060402020202020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8B6933-E70A-4397-7CAE-EBD39634D95E}"/>
              </a:ext>
            </a:extLst>
          </p:cNvPr>
          <p:cNvCxnSpPr>
            <a:cxnSpLocks/>
          </p:cNvCxnSpPr>
          <p:nvPr/>
        </p:nvCxnSpPr>
        <p:spPr>
          <a:xfrm>
            <a:off x="3021950" y="1836057"/>
            <a:ext cx="1129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Google Shape;276;p20">
            <a:extLst>
              <a:ext uri="{FF2B5EF4-FFF2-40B4-BE49-F238E27FC236}">
                <a16:creationId xmlns:a16="http://schemas.microsoft.com/office/drawing/2014/main" id="{8BAE8151-5332-02DB-72EB-42B6B12D8985}"/>
              </a:ext>
            </a:extLst>
          </p:cNvPr>
          <p:cNvSpPr txBox="1">
            <a:spLocks/>
          </p:cNvSpPr>
          <p:nvPr/>
        </p:nvSpPr>
        <p:spPr>
          <a:xfrm>
            <a:off x="134988" y="3509873"/>
            <a:ext cx="3132216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Inria Sans Light" panose="020B0604020202020204" charset="0"/>
              </a:rPr>
              <a:t>Designed to run on batteries (LPN)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ECECEC"/>
                </a:solidFill>
                <a:latin typeface="Inria Sans Light" panose="020B0604020202020204" charset="0"/>
              </a:rPr>
              <a:t>I</a:t>
            </a:r>
            <a:r>
              <a:rPr lang="en-US" b="0" i="0" dirty="0">
                <a:solidFill>
                  <a:srgbClr val="ECECEC"/>
                </a:solidFill>
                <a:effectLst/>
                <a:latin typeface="Inria Sans Light" panose="020B0604020202020204" charset="0"/>
              </a:rPr>
              <a:t>nteraction of the nodes in the gateway and IoT device layers.</a:t>
            </a:r>
          </a:p>
          <a:p>
            <a:pPr marL="0" indent="0">
              <a:buNone/>
            </a:pPr>
            <a:endParaRPr lang="en-IN" b="1" dirty="0">
              <a:latin typeface="Inria Sans Light" panose="020B0604020202020204" charset="0"/>
            </a:endParaRPr>
          </a:p>
        </p:txBody>
      </p:sp>
      <p:sp>
        <p:nvSpPr>
          <p:cNvPr id="10" name="Google Shape;276;p20">
            <a:extLst>
              <a:ext uri="{FF2B5EF4-FFF2-40B4-BE49-F238E27FC236}">
                <a16:creationId xmlns:a16="http://schemas.microsoft.com/office/drawing/2014/main" id="{97F80003-50F6-E17B-D07E-0B6612DD8215}"/>
              </a:ext>
            </a:extLst>
          </p:cNvPr>
          <p:cNvSpPr txBox="1">
            <a:spLocks/>
          </p:cNvSpPr>
          <p:nvPr/>
        </p:nvSpPr>
        <p:spPr>
          <a:xfrm>
            <a:off x="6077269" y="2338861"/>
            <a:ext cx="2879949" cy="1278577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nria Sans Light"/>
              <a:buChar char="⬩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●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ria Sans Light"/>
              <a:buChar char="○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Inria Sans Light"/>
              <a:buChar char="■"/>
              <a:defRPr sz="1800" b="0" i="0" u="none" strike="noStrike" cap="none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Inria Sans Light" panose="020B0604020202020204" charset="0"/>
              </a:rPr>
              <a:t>Provides distance between the devices within the building/premises</a:t>
            </a:r>
            <a:endParaRPr lang="en-IN" dirty="0">
              <a:latin typeface="Inria Sans Light" panose="020B060402020202020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3BCDBB-AA8A-3652-37A8-BAD669A0CB57}"/>
              </a:ext>
            </a:extLst>
          </p:cNvPr>
          <p:cNvCxnSpPr>
            <a:cxnSpLocks/>
          </p:cNvCxnSpPr>
          <p:nvPr/>
        </p:nvCxnSpPr>
        <p:spPr>
          <a:xfrm>
            <a:off x="3127829" y="3940629"/>
            <a:ext cx="564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493992-8CD7-22F0-9F2D-BFDAFE7222AE}"/>
              </a:ext>
            </a:extLst>
          </p:cNvPr>
          <p:cNvCxnSpPr>
            <a:cxnSpLocks/>
          </p:cNvCxnSpPr>
          <p:nvPr/>
        </p:nvCxnSpPr>
        <p:spPr>
          <a:xfrm flipH="1">
            <a:off x="5724133" y="2724150"/>
            <a:ext cx="5131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1004</Words>
  <Application>Microsoft Macintosh PowerPoint</Application>
  <PresentationFormat>On-screen Show (16:9)</PresentationFormat>
  <Paragraphs>170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Inria Sans Light</vt:lpstr>
      <vt:lpstr>Inria Sans</vt:lpstr>
      <vt:lpstr>Arial</vt:lpstr>
      <vt:lpstr>Times New Roman</vt:lpstr>
      <vt:lpstr>Titillium Web</vt:lpstr>
      <vt:lpstr>Calibri</vt:lpstr>
      <vt:lpstr>Saira SemiCondensed Medium</vt:lpstr>
      <vt:lpstr>Wingdings</vt:lpstr>
      <vt:lpstr>Gurney template</vt:lpstr>
      <vt:lpstr>DEPARTMENT OF COMPUTER SCIENCE AND ENGINEERING</vt:lpstr>
      <vt:lpstr>CONTENTS OF TABLE</vt:lpstr>
      <vt:lpstr>PowerPoint Presentation</vt:lpstr>
      <vt:lpstr>PowerPoint Presentation</vt:lpstr>
      <vt:lpstr>INTRODUCTION</vt:lpstr>
      <vt:lpstr>HELLO!</vt:lpstr>
      <vt:lpstr>HELLO!</vt:lpstr>
      <vt:lpstr>METHODOLOGY</vt:lpstr>
      <vt:lpstr>ARCHITECTURE</vt:lpstr>
      <vt:lpstr>IMPLEMENTATION</vt:lpstr>
      <vt:lpstr>IMPLEMENTATION</vt:lpstr>
      <vt:lpstr>IMPLEMENTATION</vt:lpstr>
      <vt:lpstr>ADVANTAGES </vt:lpstr>
      <vt:lpstr>APPLICATIONS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INFORMATION SCIENCE AND ENGINEERING</dc:title>
  <cp:lastModifiedBy>Microsoft Office User</cp:lastModifiedBy>
  <cp:revision>12</cp:revision>
  <dcterms:modified xsi:type="dcterms:W3CDTF">2024-04-14T18:19:27Z</dcterms:modified>
</cp:coreProperties>
</file>